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9" d="100"/>
          <a:sy n="59" d="100"/>
        </p:scale>
        <p:origin x="-6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5904F-BDDC-4826-97E4-4F68BD63BE94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3A2E2-E5BD-4C05-884A-D46777B31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hyperlink" Target="http://www.youtube.com/watch?v=zjJdcXA1KH8&amp;feature=related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GLj0IZFLKvg&amp;feature=related" TargetMode="External"/><Relationship Id="rId5" Type="http://schemas.openxmlformats.org/officeDocument/2006/relationships/image" Target="../media/image17.gif"/><Relationship Id="rId4" Type="http://schemas.openxmlformats.org/officeDocument/2006/relationships/hyperlink" Target="http://www.youtube.com/watch?v=LYGMDNKzSI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chiron.valdosta.edu/whuitt/col/cogsys/piaget.html" TargetMode="External"/><Relationship Id="rId2" Type="http://schemas.openxmlformats.org/officeDocument/2006/relationships/hyperlink" Target="http://www.piaget.org/aboutPiaget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ebspace.ship.edu/cgboer/piaget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n w="38100">
                  <a:solidFill>
                    <a:srgbClr val="92D050"/>
                  </a:solidFill>
                </a:ln>
                <a:solidFill>
                  <a:srgbClr val="FFFF00"/>
                </a:solidFill>
              </a:rPr>
              <a:t>Jean Piaget</a:t>
            </a:r>
            <a:endParaRPr lang="en-US" sz="9600" dirty="0">
              <a:ln w="38100">
                <a:solidFill>
                  <a:srgbClr val="92D05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5200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By: Maria Renee Simon </a:t>
            </a:r>
          </a:p>
          <a:p>
            <a: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Psychology</a:t>
            </a:r>
          </a:p>
          <a:p>
            <a: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10</a:t>
            </a:r>
            <a:r>
              <a:rPr lang="en-US" sz="4800" baseline="300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th</a:t>
            </a:r>
            <a:r>
              <a:rPr lang="en-US" sz="48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grade</a:t>
            </a:r>
            <a:endParaRPr lang="en-US" sz="4800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2700"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Exceptions to the Theory</a:t>
            </a:r>
            <a:endParaRPr lang="en-US" dirty="0">
              <a:ln w="12700">
                <a:solidFill>
                  <a:srgbClr val="00206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n w="19050">
                <a:solidFill>
                  <a:srgbClr val="FFFF00"/>
                </a:solidFill>
              </a:ln>
              <a:solidFill>
                <a:srgbClr val="00B0F0"/>
              </a:solidFill>
            </a:endParaRPr>
          </a:p>
          <a:p>
            <a:endParaRPr lang="en-US" dirty="0" smtClean="0">
              <a:ln w="19050">
                <a:solidFill>
                  <a:srgbClr val="FFFF00"/>
                </a:solidFill>
              </a:ln>
              <a:solidFill>
                <a:srgbClr val="00B0F0"/>
              </a:solidFill>
            </a:endParaRPr>
          </a:p>
          <a:p>
            <a:pPr>
              <a:buNone/>
            </a:pPr>
            <a:endParaRPr lang="en-US" dirty="0" smtClean="0">
              <a:ln w="19050">
                <a:solidFill>
                  <a:srgbClr val="FFFF00"/>
                </a:solidFill>
              </a:ln>
              <a:solidFill>
                <a:srgbClr val="00B0F0"/>
              </a:solidFill>
            </a:endParaRPr>
          </a:p>
          <a:p>
            <a:r>
              <a:rPr lang="en-US" dirty="0" smtClean="0">
                <a:ln w="19050">
                  <a:solidFill>
                    <a:srgbClr val="FFFF00"/>
                  </a:solidFill>
                </a:ln>
                <a:solidFill>
                  <a:srgbClr val="00B0F0"/>
                </a:solidFill>
              </a:rPr>
              <a:t>The problem is that this scheme is too rigid. Many children manage to develop earlier than Piaget thought, and some people never attain or develop at an older age. </a:t>
            </a:r>
            <a:endParaRPr lang="en-US" dirty="0">
              <a:ln w="19050">
                <a:solidFill>
                  <a:srgbClr val="FFFF00"/>
                </a:solidFill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0">
                  <a:solidFill>
                    <a:srgbClr val="FF0000"/>
                  </a:solidFill>
                </a:ln>
              </a:rPr>
              <a:t>Influence</a:t>
            </a:r>
            <a:endParaRPr lang="en-US" dirty="0">
              <a:ln w="19050">
                <a:solidFill>
                  <a:srgbClr val="FF0000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n w="12700">
                  <a:solidFill>
                    <a:srgbClr val="FFFF00"/>
                  </a:solidFill>
                </a:ln>
              </a:rPr>
              <a:t>Piaget’s theory of cognitive development has had great influence in other studies such as:</a:t>
            </a:r>
          </a:p>
          <a:p>
            <a:r>
              <a:rPr lang="en-US" dirty="0" smtClean="0">
                <a:ln w="12700">
                  <a:solidFill>
                    <a:srgbClr val="FFFF00"/>
                  </a:solidFill>
                </a:ln>
              </a:rPr>
              <a:t>Developmental psychology</a:t>
            </a:r>
          </a:p>
          <a:p>
            <a:r>
              <a:rPr lang="en-US" dirty="0" smtClean="0">
                <a:ln w="12700">
                  <a:solidFill>
                    <a:srgbClr val="FFFF00"/>
                  </a:solidFill>
                </a:ln>
              </a:rPr>
              <a:t>Education and Morality</a:t>
            </a:r>
          </a:p>
          <a:p>
            <a:r>
              <a:rPr lang="en-US" dirty="0" smtClean="0">
                <a:ln w="12700">
                  <a:solidFill>
                    <a:srgbClr val="FFFF00"/>
                  </a:solidFill>
                </a:ln>
              </a:rPr>
              <a:t>Historical studies of thought and cognition </a:t>
            </a:r>
          </a:p>
          <a:p>
            <a:r>
              <a:rPr lang="en-US" dirty="0" smtClean="0">
                <a:ln w="12700">
                  <a:solidFill>
                    <a:srgbClr val="FFFF00"/>
                  </a:solidFill>
                </a:ln>
              </a:rPr>
              <a:t>Evolution</a:t>
            </a:r>
          </a:p>
          <a:p>
            <a:r>
              <a:rPr lang="en-US" dirty="0" smtClean="0">
                <a:ln w="12700">
                  <a:solidFill>
                    <a:srgbClr val="FFFF00"/>
                  </a:solidFill>
                </a:ln>
              </a:rPr>
              <a:t>Philosophy</a:t>
            </a:r>
          </a:p>
          <a:p>
            <a:r>
              <a:rPr lang="en-US" dirty="0" err="1" smtClean="0">
                <a:ln w="12700">
                  <a:solidFill>
                    <a:srgbClr val="FFFF00"/>
                  </a:solidFill>
                </a:ln>
              </a:rPr>
              <a:t>Primatology</a:t>
            </a:r>
            <a:endParaRPr lang="en-US" dirty="0" smtClean="0">
              <a:ln w="12700">
                <a:solidFill>
                  <a:srgbClr val="FFFF00"/>
                </a:solidFill>
              </a:ln>
            </a:endParaRPr>
          </a:p>
          <a:p>
            <a:r>
              <a:rPr lang="en-US" dirty="0" smtClean="0">
                <a:ln w="12700">
                  <a:solidFill>
                    <a:srgbClr val="FFFF00"/>
                  </a:solidFill>
                </a:ln>
              </a:rPr>
              <a:t>Artificial Intelligence (AI)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2700">
                  <a:solidFill>
                    <a:srgbClr val="FF0000"/>
                  </a:solidFill>
                </a:ln>
              </a:rPr>
              <a:t>The developmental process</a:t>
            </a:r>
            <a:endParaRPr lang="en-US" dirty="0">
              <a:ln w="12700">
                <a:solidFill>
                  <a:srgbClr val="FF0000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n w="19050">
                  <a:solidFill>
                    <a:srgbClr val="92D050"/>
                  </a:solidFill>
                </a:ln>
              </a:rPr>
              <a:t>The process consisted of a cycle: </a:t>
            </a:r>
          </a:p>
          <a:p>
            <a:r>
              <a:rPr lang="en-US" dirty="0" smtClean="0">
                <a:ln w="19050">
                  <a:solidFill>
                    <a:srgbClr val="92D050"/>
                  </a:solidFill>
                </a:ln>
              </a:rPr>
              <a:t>The child performs an action which has an effect on or organizes objects, and the child is able to note the characteristics of the action and its effects. </a:t>
            </a:r>
          </a:p>
          <a:p>
            <a:r>
              <a:rPr lang="en-US" dirty="0" smtClean="0">
                <a:ln w="19050">
                  <a:solidFill>
                    <a:srgbClr val="92D050"/>
                  </a:solidFill>
                </a:ln>
              </a:rPr>
              <a:t>Through repeated actions, the child is able to differentiate and integrate its elements and effects.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0">
                  <a:solidFill>
                    <a:srgbClr val="FFFF00"/>
                  </a:solidFill>
                </a:ln>
              </a:rPr>
              <a:t>The developmental process</a:t>
            </a:r>
            <a:endParaRPr lang="en-US" dirty="0">
              <a:ln w="19050">
                <a:solidFill>
                  <a:srgbClr val="FFFF00"/>
                </a:solidFill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n w="19050">
                  <a:solidFill>
                    <a:srgbClr val="00B0F0"/>
                  </a:solidFill>
                </a:ln>
              </a:rPr>
              <a:t>At the same time, the child is able to identify the properties of objects by the way different kinds of action affects them. </a:t>
            </a:r>
          </a:p>
          <a:p>
            <a:r>
              <a:rPr lang="en-US" dirty="0" smtClean="0">
                <a:ln w="19050">
                  <a:solidFill>
                    <a:srgbClr val="00B0F0"/>
                  </a:solidFill>
                </a:ln>
              </a:rPr>
              <a:t>By repeating this process across a wide range of objects and actions, the child establishes a new level of knowledge and insight. This dual process allows the child to construct new ways of dealing with objects.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905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The developmental process</a:t>
            </a:r>
            <a:endParaRPr lang="en-US" dirty="0">
              <a:ln w="1905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229600" cy="4525963"/>
          </a:xfrm>
        </p:spPr>
        <p:txBody>
          <a:bodyPr/>
          <a:lstStyle/>
          <a:p>
            <a:r>
              <a:rPr lang="en-US" dirty="0" smtClean="0">
                <a:ln w="19050"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Once the child has constructed these new kinds of knowledge, he or she starts to use them to create still more complex objects and actions. As a result, the child starts to recognize still more complex patterns. A new stage begins, which will only be completed when all the child's activity and experience have been re-organized on this still higher level.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Videos</a:t>
            </a:r>
            <a:endParaRPr lang="en-US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035" name="Picture 11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"/>
          </a:xfrm>
          <a:prstGeom prst="rect">
            <a:avLst/>
          </a:prstGeom>
          <a:noFill/>
        </p:spPr>
      </p:pic>
      <p:pic>
        <p:nvPicPr>
          <p:cNvPr id="1036" name="Picture 12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" cy="9525"/>
          </a:xfrm>
          <a:prstGeom prst="rect">
            <a:avLst/>
          </a:prstGeom>
          <a:noFill/>
        </p:spPr>
      </p:pic>
      <p:pic>
        <p:nvPicPr>
          <p:cNvPr id="1037" name="Picture 13" descr="http://html-images.realnetworks.com/pics/real/email/realplayer/realmailer/play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886200"/>
            <a:ext cx="1219200" cy="1219200"/>
          </a:xfrm>
          <a:prstGeom prst="rect">
            <a:avLst/>
          </a:prstGeom>
          <a:noFill/>
        </p:spPr>
      </p:pic>
      <p:pic>
        <p:nvPicPr>
          <p:cNvPr id="1038" name="Picture 14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"/>
          </a:xfrm>
          <a:prstGeom prst="rect">
            <a:avLst/>
          </a:prstGeom>
          <a:noFill/>
        </p:spPr>
      </p:pic>
      <p:pic>
        <p:nvPicPr>
          <p:cNvPr id="1039" name="Picture 15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" cy="190500"/>
          </a:xfrm>
          <a:prstGeom prst="rect">
            <a:avLst/>
          </a:prstGeom>
          <a:noFill/>
        </p:spPr>
      </p:pic>
      <p:pic>
        <p:nvPicPr>
          <p:cNvPr id="1040" name="Picture 16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" cy="9525"/>
          </a:xfrm>
          <a:prstGeom prst="rect">
            <a:avLst/>
          </a:prstGeom>
          <a:noFill/>
        </p:spPr>
      </p:pic>
      <p:pic>
        <p:nvPicPr>
          <p:cNvPr id="1041" name="Picture 17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"/>
          </a:xfrm>
          <a:prstGeom prst="rect">
            <a:avLst/>
          </a:prstGeom>
          <a:noFill/>
        </p:spPr>
      </p:pic>
      <p:pic>
        <p:nvPicPr>
          <p:cNvPr id="1042" name="Picture 18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" cy="9525"/>
          </a:xfrm>
          <a:prstGeom prst="rect">
            <a:avLst/>
          </a:prstGeom>
          <a:noFill/>
        </p:spPr>
      </p:pic>
      <p:pic>
        <p:nvPicPr>
          <p:cNvPr id="1043" name="Picture 19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1000" cy="9525"/>
          </a:xfrm>
          <a:prstGeom prst="rect">
            <a:avLst/>
          </a:prstGeom>
          <a:noFill/>
        </p:spPr>
      </p:pic>
      <p:pic>
        <p:nvPicPr>
          <p:cNvPr id="1044" name="Picture 20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0" cy="9525"/>
          </a:xfrm>
          <a:prstGeom prst="rect">
            <a:avLst/>
          </a:prstGeom>
          <a:noFill/>
        </p:spPr>
      </p:pic>
      <p:pic>
        <p:nvPicPr>
          <p:cNvPr id="1045" name="Picture 21" descr="http://html-images.realnetworks.com/pics/real/email/realplayer/realmailer/pix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25" cy="1905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934200" y="281940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Jean Piaget’s experiment</a:t>
            </a:r>
            <a:endParaRPr lang="en-US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0" name="Picture 13" descr="http://html-images.realnetworks.com/pics/real/email/realplayer/realmailer/play.gif">
            <a:hlinkClick r:id="rId6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886200"/>
            <a:ext cx="1219200" cy="1219200"/>
          </a:xfrm>
          <a:prstGeom prst="rect">
            <a:avLst/>
          </a:prstGeom>
          <a:noFill/>
        </p:spPr>
      </p:pic>
      <p:pic>
        <p:nvPicPr>
          <p:cNvPr id="21" name="Picture 13" descr="http://html-images.realnetworks.com/pics/real/email/realplayer/realmailer/play.gif">
            <a:hlinkClick r:id="rId7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4038600"/>
            <a:ext cx="1219200" cy="12192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609600" y="27432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Piaget’s stage2- </a:t>
            </a:r>
          </a:p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Lack of conservation</a:t>
            </a:r>
            <a:endParaRPr lang="en-US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0" y="26670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Piaget’s stage 4- deductive reasoning</a:t>
            </a:r>
            <a:endParaRPr lang="en-US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http://www.piaget.org/aboutPiaget.html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 </a:t>
            </a:r>
            <a:r>
              <a:rPr lang="en-US" u="sng" dirty="0" smtClean="0">
                <a:hlinkClick r:id="rId3"/>
              </a:rPr>
              <a:t>http://chiron.valdosta.edu/whuitt/col/cogsys/piaget.html</a:t>
            </a:r>
            <a:endParaRPr lang="en-US" u="sng" dirty="0" smtClean="0"/>
          </a:p>
          <a:p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http://webspace.ship.edu/cgboer/piaget.html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Personal Life</a:t>
            </a:r>
            <a:endParaRPr lang="en-US" b="1" dirty="0">
              <a:ln>
                <a:solidFill>
                  <a:srgbClr val="00B0F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229600" cy="4525963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Jean Piaget was born in </a:t>
            </a:r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Switzerland </a:t>
            </a:r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on August 9, 1896. </a:t>
            </a:r>
            <a:endParaRPr lang="en-US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He was the oldest child of Arthur </a:t>
            </a:r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Piaget and </a:t>
            </a:r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of Rebecca Jackson</a:t>
            </a:r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.</a:t>
            </a:r>
          </a:p>
          <a:p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He died in </a:t>
            </a:r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Geneva </a:t>
            </a:r>
            <a:r>
              <a:rPr lang="en-US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on September 16, </a:t>
            </a:r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1980.</a:t>
            </a:r>
          </a:p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He was quite independent and took an early interest in nature.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Married Life</a:t>
            </a:r>
            <a:endParaRPr lang="en-US" b="1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In 1923, he married one of his student coworkers, Valentine </a:t>
            </a:r>
            <a:r>
              <a:rPr lang="en-US" b="1" dirty="0" err="1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Châtenay</a:t>
            </a:r>
            <a:r>
              <a:rPr lang="en-US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.</a:t>
            </a:r>
          </a:p>
          <a:p>
            <a:r>
              <a:rPr lang="en-US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In 1925, their first daughter was born.</a:t>
            </a:r>
          </a:p>
          <a:p>
            <a:r>
              <a:rPr lang="en-US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I</a:t>
            </a:r>
            <a:r>
              <a:rPr lang="en-US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n 1927, their second daughter was born.</a:t>
            </a:r>
          </a:p>
          <a:p>
            <a:r>
              <a:rPr lang="en-US" b="1" dirty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I</a:t>
            </a:r>
            <a:r>
              <a:rPr lang="en-US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n 1931, their only son was born.</a:t>
            </a:r>
          </a:p>
          <a:p>
            <a:r>
              <a:rPr lang="en-US" b="1" dirty="0" smtClean="0">
                <a:ln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They immediately became the focus of intense observation by Piaget and his wife.</a:t>
            </a:r>
            <a:endParaRPr lang="en-US" b="1" dirty="0">
              <a:ln>
                <a:solidFill>
                  <a:srgbClr val="00B05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Professional Information</a:t>
            </a:r>
            <a:endParaRPr lang="en-US" b="1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2037"/>
            <a:ext cx="8229600" cy="4525963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rgbClr val="7030A0"/>
                  </a:solidFill>
                </a:ln>
                <a:solidFill>
                  <a:srgbClr val="FFC000"/>
                </a:solidFill>
              </a:rPr>
              <a:t>Swiss biologist, philosopher, and psychologist best known for his work in the area of developmental psychology.</a:t>
            </a:r>
          </a:p>
          <a:p>
            <a:endParaRPr lang="en-US" b="1" dirty="0" smtClean="0">
              <a:ln>
                <a:solidFill>
                  <a:srgbClr val="7030A0"/>
                </a:solidFill>
              </a:ln>
              <a:solidFill>
                <a:srgbClr val="FFC000"/>
              </a:solidFill>
            </a:endParaRPr>
          </a:p>
          <a:p>
            <a:r>
              <a:rPr lang="en-US" b="1" dirty="0" smtClean="0">
                <a:ln>
                  <a:solidFill>
                    <a:srgbClr val="7030A0"/>
                  </a:solidFill>
                </a:ln>
                <a:solidFill>
                  <a:srgbClr val="FFC000"/>
                </a:solidFill>
              </a:rPr>
              <a:t>Successively, Piaget occupied the psychology, sociology and history of science department chair at Neuchâtel from 1925 to 1929.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1</a:t>
            </a:r>
            <a:r>
              <a:rPr lang="en-US" b="1" baseline="300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st</a:t>
            </a:r>
            <a:r>
              <a:rPr lang="en-US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bg1"/>
                </a:solidFill>
              </a:rPr>
              <a:t> Stage of Cognitive Development</a:t>
            </a:r>
            <a:endParaRPr lang="en-US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800600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Stage  Characterized by  Sensory-motor  </a:t>
            </a:r>
            <a:br>
              <a:rPr lang="en-US" b="1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b="1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(Birth-2 yrs)  Differentiates self from objects.  Recognizes self as agent of action and begins to act intentionally: </a:t>
            </a:r>
          </a:p>
          <a:p>
            <a:pPr lvl="1"/>
            <a:r>
              <a:rPr lang="en-US" b="1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Pulls a string to set mobile in motion or shakes a rattle to make a noise.</a:t>
            </a:r>
          </a:p>
          <a:p>
            <a:r>
              <a:rPr lang="en-US" b="1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Achieves object permanence: In this stage the kid realizes that things continue to exist even when no longer present. 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rgbClr val="7030A0"/>
                  </a:solidFill>
                </a:ln>
                <a:solidFill>
                  <a:srgbClr val="00B0F0"/>
                </a:solidFill>
              </a:rPr>
              <a:t>2</a:t>
            </a:r>
            <a:r>
              <a:rPr lang="en-US" b="1" baseline="30000" dirty="0" smtClean="0">
                <a:ln>
                  <a:solidFill>
                    <a:srgbClr val="7030A0"/>
                  </a:solidFill>
                </a:ln>
                <a:solidFill>
                  <a:srgbClr val="00B0F0"/>
                </a:solidFill>
              </a:rPr>
              <a:t>nd</a:t>
            </a:r>
            <a:r>
              <a:rPr lang="en-US" b="1" dirty="0" smtClean="0">
                <a:ln>
                  <a:solidFill>
                    <a:srgbClr val="7030A0"/>
                  </a:solidFill>
                </a:ln>
                <a:solidFill>
                  <a:srgbClr val="00B0F0"/>
                </a:solidFill>
              </a:rPr>
              <a:t> Stage of Cognitive Development </a:t>
            </a:r>
            <a:endParaRPr lang="en-US" b="1" dirty="0">
              <a:ln>
                <a:solidFill>
                  <a:srgbClr val="7030A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F0"/>
                </a:solidFill>
              </a:rPr>
              <a:t>Pre-operational Stage:</a:t>
            </a:r>
            <a:br>
              <a:rPr lang="en-US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F0"/>
                </a:solidFill>
              </a:rPr>
            </a:br>
            <a:r>
              <a:rPr lang="en-US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F0"/>
                </a:solidFill>
              </a:rPr>
              <a:t>(2-7 years)  The kid learns to use language and to represent objects by images and words. Kid thinks egocentrically: has difficulty taking the viewpoint of others  </a:t>
            </a:r>
          </a:p>
          <a:p>
            <a:r>
              <a:rPr lang="en-US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F0"/>
                </a:solidFill>
              </a:rPr>
              <a:t>Classifies objects by a single feature: </a:t>
            </a:r>
          </a:p>
          <a:p>
            <a:pPr lvl="1"/>
            <a:r>
              <a:rPr lang="en-US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B0F0"/>
                </a:solidFill>
              </a:rPr>
              <a:t>Groups together all the red blocks regardless of shape or all the square blocks regardless of color </a:t>
            </a:r>
            <a:r>
              <a:rPr lang="en-US" dirty="0" smtClean="0">
                <a:ln>
                  <a:solidFill>
                    <a:srgbClr val="7030A0"/>
                  </a:solidFill>
                </a:ln>
                <a:solidFill>
                  <a:srgbClr val="00B0F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3</a:t>
            </a:r>
            <a:r>
              <a:rPr lang="en-US" b="1" baseline="30000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rd</a:t>
            </a: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 Stage of Cognitive Development</a:t>
            </a:r>
            <a:endParaRPr lang="en-US" b="1" dirty="0">
              <a:ln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Concrete operational Stage:  </a:t>
            </a:r>
            <a:br>
              <a:rPr lang="en-US" b="1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</a:br>
            <a:r>
              <a:rPr lang="en-US" b="1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(7-11 years)  The kid can think logically about objects and events. </a:t>
            </a:r>
          </a:p>
          <a:p>
            <a:r>
              <a:rPr lang="en-US" b="1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Achieves conservation of number (at age 6), mass (at age 7), and weight (at age 9)  </a:t>
            </a:r>
          </a:p>
          <a:p>
            <a:r>
              <a:rPr lang="en-US" b="1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Classifies objects according to several features and can order them in series along a single dimension such as size. </a:t>
            </a:r>
            <a:r>
              <a:rPr lang="en-US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4</a:t>
            </a:r>
            <a:r>
              <a:rPr lang="en-US" b="1" baseline="3000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th</a:t>
            </a:r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Stage of Cognitive Development</a:t>
            </a:r>
            <a:endParaRPr lang="en-US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00400"/>
            <a:ext cx="8229600" cy="4525963"/>
          </a:xfrm>
        </p:spPr>
        <p:txBody>
          <a:bodyPr/>
          <a:lstStyle/>
          <a:p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Formal operational  </a:t>
            </a:r>
            <a:b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</a:br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(11 years and up)  The kid can think logically about abstract propositions and tests hypotheses systematically.</a:t>
            </a:r>
          </a:p>
          <a:p>
            <a:r>
              <a:rPr lang="en-US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Becomes concerned with the hypothetical, the future, and ideological problems.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Piaget’s key Ideas</a:t>
            </a:r>
            <a:endParaRPr lang="en-US" dirty="0">
              <a:ln>
                <a:solidFill>
                  <a:srgbClr val="00206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Egocentrism: </a:t>
            </a:r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The belief that you are the center of the universe and everything revolves around you. Not moral "selfishness", just an early stage of psychological development. </a:t>
            </a:r>
          </a:p>
          <a:p>
            <a:pPr>
              <a:buNone/>
            </a:pPr>
            <a:endParaRPr lang="en-US" b="1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en-US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Conservation: </a:t>
            </a:r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The realization that objects or sets of objects stay the same even when they are changed about or made to look different.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478</Words>
  <Application>Microsoft Office PowerPoint</Application>
  <PresentationFormat>On-screen Show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Jean Piaget</vt:lpstr>
      <vt:lpstr>Personal Life</vt:lpstr>
      <vt:lpstr>Married Life</vt:lpstr>
      <vt:lpstr>Professional Information</vt:lpstr>
      <vt:lpstr>1st Stage of Cognitive Development</vt:lpstr>
      <vt:lpstr>2nd Stage of Cognitive Development </vt:lpstr>
      <vt:lpstr>3rd Stage of Cognitive Development</vt:lpstr>
      <vt:lpstr>4th Stage of Cognitive Development</vt:lpstr>
      <vt:lpstr>Piaget’s key Ideas</vt:lpstr>
      <vt:lpstr>Exceptions to the Theory</vt:lpstr>
      <vt:lpstr>Influence</vt:lpstr>
      <vt:lpstr>The developmental process</vt:lpstr>
      <vt:lpstr>The developmental process</vt:lpstr>
      <vt:lpstr>The developmental process</vt:lpstr>
      <vt:lpstr>Videos</vt:lpstr>
      <vt:lpstr>Bibliography: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Jean Piaget</dc:title>
  <dc:creator>STUDENT</dc:creator>
  <cp:lastModifiedBy>Comp13</cp:lastModifiedBy>
  <cp:revision>26</cp:revision>
  <dcterms:created xsi:type="dcterms:W3CDTF">2009-08-25T19:02:37Z</dcterms:created>
  <dcterms:modified xsi:type="dcterms:W3CDTF">2009-10-29T15:33:48Z</dcterms:modified>
</cp:coreProperties>
</file>